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7" r:id="rId2"/>
    <p:sldId id="269" r:id="rId3"/>
    <p:sldId id="273" r:id="rId4"/>
    <p:sldId id="271" r:id="rId5"/>
    <p:sldId id="272" r:id="rId6"/>
  </p:sldIdLst>
  <p:sldSz cx="12192000" cy="6858000"/>
  <p:notesSz cx="7010400" cy="92360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4" autoAdjust="0"/>
    <p:restoredTop sz="94660"/>
  </p:normalViewPr>
  <p:slideViewPr>
    <p:cSldViewPr snapToGrid="0">
      <p:cViewPr varScale="1">
        <p:scale>
          <a:sx n="79" d="100"/>
          <a:sy n="79" d="100"/>
        </p:scale>
        <p:origin x="56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AD4BC-041B-4514-9E1E-FAE2067E50B1}" type="datetimeFigureOut">
              <a:rPr lang="en-US" smtClean="0"/>
              <a:t>8/30/2018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9C5B0-050C-43CA-AAB3-F79432BAD5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1185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AD4BC-041B-4514-9E1E-FAE2067E50B1}" type="datetimeFigureOut">
              <a:rPr lang="en-US" smtClean="0"/>
              <a:t>8/30/2018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9C5B0-050C-43CA-AAB3-F79432BAD5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7283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AD4BC-041B-4514-9E1E-FAE2067E50B1}" type="datetimeFigureOut">
              <a:rPr lang="en-US" smtClean="0"/>
              <a:t>8/30/2018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9C5B0-050C-43CA-AAB3-F79432BAD5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524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AD4BC-041B-4514-9E1E-FAE2067E50B1}" type="datetimeFigureOut">
              <a:rPr lang="en-US" smtClean="0"/>
              <a:t>8/30/2018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9C5B0-050C-43CA-AAB3-F79432BAD5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535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AD4BC-041B-4514-9E1E-FAE2067E50B1}" type="datetimeFigureOut">
              <a:rPr lang="en-US" smtClean="0"/>
              <a:t>8/30/2018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9C5B0-050C-43CA-AAB3-F79432BAD5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7379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AD4BC-041B-4514-9E1E-FAE2067E50B1}" type="datetimeFigureOut">
              <a:rPr lang="en-US" smtClean="0"/>
              <a:t>8/30/2018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9C5B0-050C-43CA-AAB3-F79432BAD5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2009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AD4BC-041B-4514-9E1E-FAE2067E50B1}" type="datetimeFigureOut">
              <a:rPr lang="en-US" smtClean="0"/>
              <a:t>8/30/2018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9C5B0-050C-43CA-AAB3-F79432BAD5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1729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AD4BC-041B-4514-9E1E-FAE2067E50B1}" type="datetimeFigureOut">
              <a:rPr lang="en-US" smtClean="0"/>
              <a:t>8/30/2018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9C5B0-050C-43CA-AAB3-F79432BAD5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2711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AD4BC-041B-4514-9E1E-FAE2067E50B1}" type="datetimeFigureOut">
              <a:rPr lang="en-US" smtClean="0"/>
              <a:t>8/30/2018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9C5B0-050C-43CA-AAB3-F79432BAD5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5800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AD4BC-041B-4514-9E1E-FAE2067E50B1}" type="datetimeFigureOut">
              <a:rPr lang="en-US" smtClean="0"/>
              <a:t>8/30/2018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9C5B0-050C-43CA-AAB3-F79432BAD5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9763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AD4BC-041B-4514-9E1E-FAE2067E50B1}" type="datetimeFigureOut">
              <a:rPr lang="en-US" smtClean="0"/>
              <a:t>8/30/2018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9C5B0-050C-43CA-AAB3-F79432BAD5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6537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9AD4BC-041B-4514-9E1E-FAE2067E50B1}" type="datetimeFigureOut">
              <a:rPr lang="en-US" smtClean="0"/>
              <a:t>8/30/2018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29C5B0-050C-43CA-AAB3-F79432BAD5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2120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8871" y="1105647"/>
            <a:ext cx="6496423" cy="5127812"/>
          </a:xfrm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New</a:t>
            </a:r>
            <a:r>
              <a:rPr lang="en-US" dirty="0" smtClean="0"/>
              <a:t> Acute </a:t>
            </a:r>
            <a:r>
              <a:rPr lang="en-US" dirty="0"/>
              <a:t>Care for the Elderly (ACE) Unit at Mission Bernal Campus </a:t>
            </a:r>
          </a:p>
          <a:p>
            <a:pPr lvl="0"/>
            <a:r>
              <a:rPr lang="en-US" dirty="0"/>
              <a:t>Specialized hospital care for older adults</a:t>
            </a:r>
          </a:p>
          <a:p>
            <a:pPr lvl="0"/>
            <a:r>
              <a:rPr lang="en-US" dirty="0"/>
              <a:t>Interdisciplinary </a:t>
            </a:r>
            <a:r>
              <a:rPr lang="en-US" dirty="0" smtClean="0"/>
              <a:t>geriatric-trained team</a:t>
            </a:r>
            <a:endParaRPr lang="en-US" dirty="0"/>
          </a:p>
          <a:p>
            <a:pPr lvl="0"/>
            <a:r>
              <a:rPr lang="en-US" dirty="0"/>
              <a:t>Evidence-based care for age 70+</a:t>
            </a:r>
          </a:p>
          <a:p>
            <a:pPr lvl="0"/>
            <a:r>
              <a:rPr lang="en-US" dirty="0"/>
              <a:t>Improved mobility and independence</a:t>
            </a:r>
          </a:p>
          <a:p>
            <a:pPr lvl="0"/>
            <a:r>
              <a:rPr lang="en-US" dirty="0"/>
              <a:t>Patients at risk for loss of function or have delirium, dementia, dehydration, failure to thrive and </a:t>
            </a:r>
            <a:r>
              <a:rPr lang="en-US" dirty="0" smtClean="0"/>
              <a:t>more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670" y="545181"/>
            <a:ext cx="3545590" cy="308312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613" y="3719480"/>
            <a:ext cx="4060611" cy="2378995"/>
          </a:xfrm>
          <a:prstGeom prst="rect">
            <a:avLst/>
          </a:prstGeom>
        </p:spPr>
      </p:pic>
      <p:pic>
        <p:nvPicPr>
          <p:cNvPr id="2050" name="Picture 2" descr="Image result for new log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609" y="1457109"/>
            <a:ext cx="1272801" cy="940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95048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Geriatric ED @ Mission Bernal Campus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76364" y="1799975"/>
            <a:ext cx="6016344" cy="3114394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First Geriatric care certified ED in SF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Two Dedicated rooms &amp; equipment to Geriatric care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ED physicians &amp; nurses will have specialized training in Geriatric care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/>
              <a:t>N</a:t>
            </a:r>
            <a:r>
              <a:rPr lang="en-US" dirty="0" smtClean="0"/>
              <a:t>ew Geriatric ED enhances our current continuum </a:t>
            </a:r>
            <a:r>
              <a:rPr lang="en-US" dirty="0"/>
              <a:t>of senior care </a:t>
            </a:r>
            <a:r>
              <a:rPr lang="en-US" dirty="0" smtClean="0"/>
              <a:t>options at CPMC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723" y="1690688"/>
            <a:ext cx="4786712" cy="3306076"/>
          </a:xfrm>
          <a:prstGeom prst="rect">
            <a:avLst/>
          </a:prstGeom>
        </p:spPr>
      </p:pic>
      <p:pic>
        <p:nvPicPr>
          <p:cNvPr id="5" name="Picture 2" descr="Image result for new 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799" y="255838"/>
            <a:ext cx="1272801" cy="940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45066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269130" y="1210047"/>
            <a:ext cx="8665882" cy="4932950"/>
          </a:xfrm>
        </p:spPr>
        <p:txBody>
          <a:bodyPr>
            <a:normAutofit/>
          </a:bodyPr>
          <a:lstStyle/>
          <a:p>
            <a:r>
              <a:rPr lang="en-US" sz="2600" dirty="0" smtClean="0"/>
              <a:t>Dr. Baron received </a:t>
            </a:r>
            <a:r>
              <a:rPr lang="en-US" sz="2600" dirty="0"/>
              <a:t>his MD from Tufts University in </a:t>
            </a:r>
            <a:r>
              <a:rPr lang="en-US" sz="2600" dirty="0" smtClean="0"/>
              <a:t>Boston</a:t>
            </a:r>
          </a:p>
          <a:p>
            <a:r>
              <a:rPr lang="en-US" sz="2600" dirty="0" smtClean="0"/>
              <a:t>Completed his residency &amp; fellowship in </a:t>
            </a:r>
            <a:r>
              <a:rPr lang="en-US" sz="2600" dirty="0"/>
              <a:t>Medicine </a:t>
            </a:r>
            <a:r>
              <a:rPr lang="en-US" sz="2600" dirty="0" smtClean="0"/>
              <a:t>&amp; Hematology </a:t>
            </a:r>
            <a:r>
              <a:rPr lang="en-US" sz="2600" dirty="0"/>
              <a:t>and Oncology at UCSF in San </a:t>
            </a:r>
            <a:r>
              <a:rPr lang="en-US" sz="2600" dirty="0" smtClean="0"/>
              <a:t>Francisco</a:t>
            </a:r>
          </a:p>
          <a:p>
            <a:r>
              <a:rPr lang="en-US" sz="2600" dirty="0" smtClean="0"/>
              <a:t>Currently </a:t>
            </a:r>
            <a:r>
              <a:rPr lang="en-US" sz="2600" dirty="0"/>
              <a:t>Chief, Division of </a:t>
            </a:r>
            <a:r>
              <a:rPr lang="en-US" sz="2600" dirty="0" smtClean="0"/>
              <a:t>Hematology-Oncology @ CPMC</a:t>
            </a:r>
          </a:p>
          <a:p>
            <a:r>
              <a:rPr lang="en-US" sz="2600" dirty="0" smtClean="0"/>
              <a:t>Associate </a:t>
            </a:r>
            <a:r>
              <a:rPr lang="en-US" sz="2600" dirty="0"/>
              <a:t>Clinical Professor, Medicine at </a:t>
            </a:r>
            <a:r>
              <a:rPr lang="en-US" sz="2600" dirty="0" smtClean="0"/>
              <a:t>UCSF</a:t>
            </a:r>
          </a:p>
          <a:p>
            <a:r>
              <a:rPr lang="en-US" sz="2600" dirty="0" smtClean="0"/>
              <a:t>Chair, Science Committee at Sutter CRG</a:t>
            </a:r>
          </a:p>
          <a:p>
            <a:r>
              <a:rPr lang="en-US" sz="2600" dirty="0" smtClean="0"/>
              <a:t>Medical Director, Clinical Oncology Research</a:t>
            </a:r>
          </a:p>
          <a:p>
            <a:r>
              <a:rPr lang="en-US" sz="2600" dirty="0"/>
              <a:t>I</a:t>
            </a:r>
            <a:r>
              <a:rPr lang="en-US" sz="2600" dirty="0" smtClean="0"/>
              <a:t>nterests </a:t>
            </a:r>
            <a:r>
              <a:rPr lang="en-US" sz="2600" dirty="0"/>
              <a:t>are mainly in GI and GU </a:t>
            </a:r>
            <a:r>
              <a:rPr lang="en-US" sz="2600" dirty="0" smtClean="0"/>
              <a:t>cancers</a:t>
            </a:r>
          </a:p>
          <a:p>
            <a:r>
              <a:rPr lang="en-US" sz="2600" dirty="0" smtClean="0"/>
              <a:t>Published </a:t>
            </a:r>
            <a:r>
              <a:rPr lang="en-US" sz="2600" dirty="0"/>
              <a:t>in NEJM, Lancet, JAMA and </a:t>
            </a:r>
            <a:r>
              <a:rPr lang="en-US" sz="2600" dirty="0" smtClean="0"/>
              <a:t>JCO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526118" y="473635"/>
            <a:ext cx="56061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accent1">
                    <a:lumMod val="75000"/>
                  </a:schemeClr>
                </a:solidFill>
              </a:rPr>
              <a:t>Ari Baron, MD</a:t>
            </a:r>
            <a:endParaRPr lang="en-US" sz="36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092" y="1210047"/>
            <a:ext cx="2902152" cy="2556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6881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71" t="8687" r="21246" b="4343"/>
          <a:stretch/>
        </p:blipFill>
        <p:spPr>
          <a:xfrm>
            <a:off x="187037" y="1354982"/>
            <a:ext cx="5437908" cy="4851854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406237" y="185016"/>
            <a:ext cx="10515600" cy="1325563"/>
          </a:xfrm>
        </p:spPr>
        <p:txBody>
          <a:bodyPr/>
          <a:lstStyle/>
          <a:p>
            <a:r>
              <a:rPr lang="en-US" dirty="0" smtClean="0"/>
              <a:t> Sutter Safe Care Training Sessions 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708073" y="1655618"/>
            <a:ext cx="6267262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Between 9/4 to 10/5, Monday – Friday at Davies 3S</a:t>
            </a:r>
          </a:p>
          <a:p>
            <a:pPr lvl="1"/>
            <a:endParaRPr lang="en-US" sz="2000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Also 4 evening sessions at PAC Enright where dinner is served on 9/13, 9/14, 9/17 and 9/26</a:t>
            </a:r>
          </a:p>
          <a:p>
            <a:pPr lvl="1"/>
            <a:endParaRPr lang="en-US" sz="2000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2hrs CME credit</a:t>
            </a:r>
          </a:p>
          <a:p>
            <a:pPr lvl="1"/>
            <a:endParaRPr lang="en-US" sz="2000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Several </a:t>
            </a:r>
            <a:r>
              <a:rPr lang="en-US" sz="2000" dirty="0"/>
              <a:t>Malpractice Insurance </a:t>
            </a:r>
            <a:r>
              <a:rPr lang="en-US" sz="2000" dirty="0" smtClean="0"/>
              <a:t>Carriers to offer discounted </a:t>
            </a:r>
            <a:r>
              <a:rPr lang="en-US" sz="2000" dirty="0"/>
              <a:t>Malpractice Insurance </a:t>
            </a:r>
            <a:r>
              <a:rPr lang="en-US" sz="2000" dirty="0" smtClean="0"/>
              <a:t>Rates (check with your carrier)</a:t>
            </a:r>
          </a:p>
          <a:p>
            <a:pPr lvl="1"/>
            <a:endParaRPr lang="en-US" sz="2000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Emails with be forthcoming from Dr. Sean Townsend for invitations to register</a:t>
            </a:r>
            <a:endParaRPr lang="en-US" sz="20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401" y="145039"/>
            <a:ext cx="1209943" cy="1209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1127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448" y="1918446"/>
            <a:ext cx="6261295" cy="3541059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288825" y="124998"/>
            <a:ext cx="5777481" cy="1325563"/>
          </a:xfrm>
        </p:spPr>
        <p:txBody>
          <a:bodyPr/>
          <a:lstStyle/>
          <a:p>
            <a:r>
              <a:rPr lang="en-US" dirty="0" smtClean="0"/>
              <a:t> Mission Bernal Hospital 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448" y="196968"/>
            <a:ext cx="2698212" cy="132530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851908" y="1308848"/>
            <a:ext cx="5095057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Thanking all our Doctors for a Successful </a:t>
            </a:r>
            <a:r>
              <a:rPr lang="en-US" dirty="0" smtClean="0"/>
              <a:t>Move.</a:t>
            </a:r>
          </a:p>
          <a:p>
            <a:endParaRPr lang="en-US" dirty="0"/>
          </a:p>
          <a:p>
            <a:r>
              <a:rPr lang="en-US" dirty="0"/>
              <a:t>Over 400 Physicians have completed the Mission Bernal training, tours and received new badges!</a:t>
            </a:r>
          </a:p>
          <a:p>
            <a:r>
              <a:rPr lang="en-US" dirty="0"/>
              <a:t> </a:t>
            </a:r>
          </a:p>
          <a:p>
            <a:r>
              <a:rPr lang="en-US" dirty="0"/>
              <a:t>Dr. Warren Browner, CEO, Dr. Vernon Giang, CMO and Hamila Kownacki, COO </a:t>
            </a:r>
            <a:r>
              <a:rPr lang="en-US" dirty="0" smtClean="0"/>
              <a:t> cordially </a:t>
            </a:r>
            <a:r>
              <a:rPr lang="en-US" dirty="0"/>
              <a:t>invite you to a special luncheon between 12 Noon and 1PM on:</a:t>
            </a:r>
          </a:p>
          <a:p>
            <a:r>
              <a:rPr lang="en-US" dirty="0"/>
              <a:t> </a:t>
            </a:r>
          </a:p>
          <a:p>
            <a:r>
              <a:rPr lang="en-US" dirty="0">
                <a:solidFill>
                  <a:srgbClr val="FF0000"/>
                </a:solidFill>
              </a:rPr>
              <a:t>September 12 at PAC</a:t>
            </a:r>
          </a:p>
          <a:p>
            <a:r>
              <a:rPr lang="en-US" dirty="0">
                <a:solidFill>
                  <a:srgbClr val="FF0000"/>
                </a:solidFill>
              </a:rPr>
              <a:t>September 13 at CAL</a:t>
            </a:r>
          </a:p>
          <a:p>
            <a:r>
              <a:rPr lang="en-US" dirty="0">
                <a:solidFill>
                  <a:srgbClr val="FF0000"/>
                </a:solidFill>
              </a:rPr>
              <a:t>September 18 at DAVIES</a:t>
            </a:r>
          </a:p>
          <a:p>
            <a:r>
              <a:rPr lang="en-US" dirty="0">
                <a:solidFill>
                  <a:srgbClr val="FF0000"/>
                </a:solidFill>
              </a:rPr>
              <a:t>September 20 at MISSION BERNAL CAMPUS</a:t>
            </a:r>
          </a:p>
          <a:p>
            <a:r>
              <a:rPr lang="en-US" dirty="0"/>
              <a:t> </a:t>
            </a:r>
          </a:p>
          <a:p>
            <a:r>
              <a:rPr lang="en-US" dirty="0"/>
              <a:t>To celebrate a successful </a:t>
            </a:r>
            <a:r>
              <a:rPr lang="en-US" dirty="0" smtClean="0"/>
              <a:t>move.</a:t>
            </a:r>
          </a:p>
          <a:p>
            <a:endParaRPr lang="en-US" dirty="0"/>
          </a:p>
          <a:p>
            <a:r>
              <a:rPr lang="en-US" dirty="0" smtClean="0"/>
              <a:t>Thank </a:t>
            </a:r>
            <a:r>
              <a:rPr lang="en-US" dirty="0"/>
              <a:t>You!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64590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18586</TotalTime>
  <Words>272</Words>
  <Application>Microsoft Office PowerPoint</Application>
  <PresentationFormat>Widescreen</PresentationFormat>
  <Paragraphs>49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PowerPoint Presentation</vt:lpstr>
      <vt:lpstr> Geriatric ED @ Mission Bernal Campus</vt:lpstr>
      <vt:lpstr>PowerPoint Presentation</vt:lpstr>
      <vt:lpstr> Sutter Safe Care Training Sessions </vt:lpstr>
      <vt:lpstr> Mission Bernal Hospital 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Lee, John, M.D. (CPMC)</dc:creator>
  <cp:lastModifiedBy>Gross, Eric</cp:lastModifiedBy>
  <cp:revision>37</cp:revision>
  <cp:lastPrinted>2018-08-28T00:57:08Z</cp:lastPrinted>
  <dcterms:created xsi:type="dcterms:W3CDTF">2018-05-09T22:31:19Z</dcterms:created>
  <dcterms:modified xsi:type="dcterms:W3CDTF">2018-08-30T16:32:53Z</dcterms:modified>
</cp:coreProperties>
</file>